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9" r:id="rId4"/>
    <p:sldId id="260" r:id="rId5"/>
    <p:sldId id="258" r:id="rId6"/>
    <p:sldId id="261" r:id="rId7"/>
    <p:sldId id="263" r:id="rId8"/>
    <p:sldId id="265" r:id="rId9"/>
    <p:sldId id="264" r:id="rId10"/>
    <p:sldId id="266" r:id="rId11"/>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600" autoAdjust="0"/>
  </p:normalViewPr>
  <p:slideViewPr>
    <p:cSldViewPr snapToGrid="0">
      <p:cViewPr>
        <p:scale>
          <a:sx n="100" d="100"/>
          <a:sy n="100" d="100"/>
        </p:scale>
        <p:origin x="936" y="2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70B18-8597-41FF-ABD6-B5DF585009BC}" type="datetimeFigureOut">
              <a:rPr lang="es-CL" smtClean="0"/>
              <a:t>24/04/2016</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267F2-302A-455E-B0D5-5AF9EA7A4457}" type="slidenum">
              <a:rPr lang="es-CL" smtClean="0"/>
              <a:t>‹#›</a:t>
            </a:fld>
            <a:endParaRPr lang="es-CL"/>
          </a:p>
        </p:txBody>
      </p:sp>
    </p:spTree>
    <p:extLst>
      <p:ext uri="{BB962C8B-B14F-4D97-AF65-F5344CB8AC3E}">
        <p14:creationId xmlns:p14="http://schemas.microsoft.com/office/powerpoint/2010/main" val="41843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Empezaré por la motivación alrededor de este tema, el dominio del problema y algunas aplicaciones. Posteriormente explicar la problemática como tal y describir los datos y las hipótesis e intuiciones al respecto.</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a:t>
            </a:fld>
            <a:endParaRPr lang="es-CL"/>
          </a:p>
        </p:txBody>
      </p:sp>
    </p:spTree>
    <p:extLst>
      <p:ext uri="{BB962C8B-B14F-4D97-AF65-F5344CB8AC3E}">
        <p14:creationId xmlns:p14="http://schemas.microsoft.com/office/powerpoint/2010/main" val="356530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Este es un mapa del mundo del 1560, demuestra nuestra capacidad cartográfica hace 400 años.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2</a:t>
            </a:fld>
            <a:endParaRPr lang="es-CL"/>
          </a:p>
        </p:txBody>
      </p:sp>
    </p:spTree>
    <p:extLst>
      <p:ext uri="{BB962C8B-B14F-4D97-AF65-F5344CB8AC3E}">
        <p14:creationId xmlns:p14="http://schemas.microsoft.com/office/powerpoint/2010/main" val="3637319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El </a:t>
            </a:r>
            <a:r>
              <a:rPr lang="es-CL" dirty="0" err="1" smtClean="0"/>
              <a:t>Mars</a:t>
            </a:r>
            <a:r>
              <a:rPr lang="es-CL" dirty="0" smtClean="0"/>
              <a:t> Express </a:t>
            </a:r>
            <a:r>
              <a:rPr lang="es-CL" dirty="0" err="1" smtClean="0"/>
              <a:t>Orbiter</a:t>
            </a:r>
            <a:r>
              <a:rPr lang="es-CL" dirty="0" smtClean="0"/>
              <a:t>, un satélite lanzado el 2004 para exploración de Marte. Una de sus principales misiones es hacer cartografía. Tiene varios sensores, los cuales tienen condiciones específicas de operación.</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3</a:t>
            </a:fld>
            <a:endParaRPr lang="es-CL"/>
          </a:p>
        </p:txBody>
      </p:sp>
    </p:spTree>
    <p:extLst>
      <p:ext uri="{BB962C8B-B14F-4D97-AF65-F5344CB8AC3E}">
        <p14:creationId xmlns:p14="http://schemas.microsoft.com/office/powerpoint/2010/main" val="687619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Estas son algunas de las imágenes que permite capturar el </a:t>
            </a:r>
            <a:r>
              <a:rPr lang="es-CL" dirty="0" err="1" smtClean="0"/>
              <a:t>Mars</a:t>
            </a:r>
            <a:r>
              <a:rPr lang="es-CL" dirty="0" smtClean="0"/>
              <a:t> Express, las que se pueden traducir en mapas en tres dimensiones.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4</a:t>
            </a:fld>
            <a:endParaRPr lang="es-CL"/>
          </a:p>
        </p:txBody>
      </p:sp>
    </p:spTree>
    <p:extLst>
      <p:ext uri="{BB962C8B-B14F-4D97-AF65-F5344CB8AC3E}">
        <p14:creationId xmlns:p14="http://schemas.microsoft.com/office/powerpoint/2010/main" val="3895192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smtClean="0"/>
              <a:t>Pathfinder</a:t>
            </a:r>
            <a:r>
              <a:rPr lang="es-CL" dirty="0" smtClean="0"/>
              <a:t>, </a:t>
            </a:r>
            <a:r>
              <a:rPr lang="es-CL" dirty="0" err="1" smtClean="0"/>
              <a:t>Opportunity</a:t>
            </a:r>
            <a:r>
              <a:rPr lang="es-CL" dirty="0" smtClean="0"/>
              <a:t>, </a:t>
            </a:r>
            <a:r>
              <a:rPr lang="es-CL" dirty="0" err="1" smtClean="0"/>
              <a:t>Curiosity</a:t>
            </a:r>
            <a:endParaRPr lang="es-CL" dirty="0" smtClean="0"/>
          </a:p>
          <a:p>
            <a:r>
              <a:rPr lang="es-CL" dirty="0" smtClean="0"/>
              <a:t>Algunas de las aplicaciones que ha permitido tener la cartografía de Marte es poder seleccionar lugares seguros para el aterrizaje y la exploración del planeta. En esta </a:t>
            </a:r>
            <a:r>
              <a:rPr lang="es-CL" dirty="0" err="1" smtClean="0"/>
              <a:t>imágen</a:t>
            </a:r>
            <a:r>
              <a:rPr lang="es-CL" dirty="0" smtClean="0"/>
              <a:t> el </a:t>
            </a:r>
            <a:r>
              <a:rPr lang="es-CL" dirty="0" err="1" smtClean="0"/>
              <a:t>Sojourner</a:t>
            </a:r>
            <a:r>
              <a:rPr lang="es-CL" dirty="0" smtClean="0"/>
              <a:t>, el </a:t>
            </a:r>
            <a:r>
              <a:rPr lang="es-CL" dirty="0" err="1" smtClean="0"/>
              <a:t>Spirit</a:t>
            </a:r>
            <a:r>
              <a:rPr lang="es-CL" dirty="0" smtClean="0"/>
              <a:t> y el </a:t>
            </a:r>
            <a:r>
              <a:rPr lang="es-CL" dirty="0" err="1" smtClean="0"/>
              <a:t>Curiosity</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5</a:t>
            </a:fld>
            <a:endParaRPr lang="es-CL"/>
          </a:p>
        </p:txBody>
      </p:sp>
    </p:spTree>
    <p:extLst>
      <p:ext uri="{BB962C8B-B14F-4D97-AF65-F5344CB8AC3E}">
        <p14:creationId xmlns:p14="http://schemas.microsoft.com/office/powerpoint/2010/main" val="418633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problemática a resolver es predecir el consumo energético del satélite. Como se mencionó anteriormente, los sensores tienen rangos de operación. Dos de los sensores deben funcionar a -180°C y los otros 5 a 20°C. De aquí que el sistema de climatización de la nave tiene un gran consumo. Dicho sistema de climatización tiene 33 circuitos.</a:t>
            </a:r>
          </a:p>
          <a:p>
            <a:r>
              <a:rPr lang="es-CL" dirty="0" smtClean="0"/>
              <a:t>Lo que se busca es predecir como variará el consumo eléctrico en estos circuitos según el estado, la función y los comandos enviados a la nave, así como también las distintas características del entorno como la incidencia solar, eventos como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6</a:t>
            </a:fld>
            <a:endParaRPr lang="es-CL"/>
          </a:p>
        </p:txBody>
      </p:sp>
    </p:spTree>
    <p:extLst>
      <p:ext uri="{BB962C8B-B14F-4D97-AF65-F5344CB8AC3E}">
        <p14:creationId xmlns:p14="http://schemas.microsoft.com/office/powerpoint/2010/main" val="95220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Los datos son recibidos en 3 sets de entrenamiento y un set de pruebas. Cada set de entrenamiento tiene datos sobre los comandos, eventos, incidencia solar y otros. Adicionalmente se dan los consumos eléctricos para entrenar. Para el set de pruebas, no se tienen los detalles del consumo energético.</a:t>
            </a:r>
          </a:p>
          <a:p>
            <a:r>
              <a:rPr lang="es-CL" dirty="0" smtClean="0"/>
              <a:t>Se pueden apreciar algunas muestras de los detalles de los datos de misión y eventos. Se aprecia que son eventos discretos, tipo pulsos.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7</a:t>
            </a:fld>
            <a:endParaRPr lang="es-CL"/>
          </a:p>
        </p:txBody>
      </p:sp>
    </p:spTree>
    <p:extLst>
      <p:ext uri="{BB962C8B-B14F-4D97-AF65-F5344CB8AC3E}">
        <p14:creationId xmlns:p14="http://schemas.microsoft.com/office/powerpoint/2010/main" val="19741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Para los datos de incidencia solar, al graficar para el primer año se puede apreciar que tiene cierta semejanza con la incidencia solar en la tierra, salvo algunas lagunas. Estas lagunas tienen relación con los datos anteriores de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8</a:t>
            </a:fld>
            <a:endParaRPr lang="es-CL"/>
          </a:p>
        </p:txBody>
      </p:sp>
    </p:spTree>
    <p:extLst>
      <p:ext uri="{BB962C8B-B14F-4D97-AF65-F5344CB8AC3E}">
        <p14:creationId xmlns:p14="http://schemas.microsoft.com/office/powerpoint/2010/main" val="107603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9</a:t>
            </a:fld>
            <a:endParaRPr lang="es-CL"/>
          </a:p>
        </p:txBody>
      </p:sp>
    </p:spTree>
    <p:extLst>
      <p:ext uri="{BB962C8B-B14F-4D97-AF65-F5344CB8AC3E}">
        <p14:creationId xmlns:p14="http://schemas.microsoft.com/office/powerpoint/2010/main" val="385587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C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24/04/2016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3598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24/04/2016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62200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C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24/04/2016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32740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24/04/2016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57901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C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A53897-628D-44DF-9261-9FB240C664FE}" type="datetimeFigureOut">
              <a:rPr lang="es-CL" smtClean="0"/>
              <a:t>24/04/2016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89895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Date Placeholder 4"/>
          <p:cNvSpPr>
            <a:spLocks noGrp="1"/>
          </p:cNvSpPr>
          <p:nvPr>
            <p:ph type="dt" sz="half" idx="10"/>
          </p:nvPr>
        </p:nvSpPr>
        <p:spPr/>
        <p:txBody>
          <a:bodyPr/>
          <a:lstStyle/>
          <a:p>
            <a:fld id="{31A53897-628D-44DF-9261-9FB240C664FE}" type="datetimeFigureOut">
              <a:rPr lang="es-CL" smtClean="0"/>
              <a:t>24/04/2016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7456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C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7" name="Date Placeholder 6"/>
          <p:cNvSpPr>
            <a:spLocks noGrp="1"/>
          </p:cNvSpPr>
          <p:nvPr>
            <p:ph type="dt" sz="half" idx="10"/>
          </p:nvPr>
        </p:nvSpPr>
        <p:spPr/>
        <p:txBody>
          <a:bodyPr/>
          <a:lstStyle/>
          <a:p>
            <a:fld id="{31A53897-628D-44DF-9261-9FB240C664FE}" type="datetimeFigureOut">
              <a:rPr lang="es-CL" smtClean="0"/>
              <a:t>24/04/2016</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7067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Date Placeholder 2"/>
          <p:cNvSpPr>
            <a:spLocks noGrp="1"/>
          </p:cNvSpPr>
          <p:nvPr>
            <p:ph type="dt" sz="half" idx="10"/>
          </p:nvPr>
        </p:nvSpPr>
        <p:spPr/>
        <p:txBody>
          <a:bodyPr/>
          <a:lstStyle/>
          <a:p>
            <a:fld id="{31A53897-628D-44DF-9261-9FB240C664FE}" type="datetimeFigureOut">
              <a:rPr lang="es-CL" smtClean="0"/>
              <a:t>24/04/2016</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05426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A53897-628D-44DF-9261-9FB240C664FE}" type="datetimeFigureOut">
              <a:rPr lang="es-CL" smtClean="0"/>
              <a:t>24/04/2016</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05025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24/04/2016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17683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24/04/2016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134985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C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A53897-628D-44DF-9261-9FB240C664FE}" type="datetimeFigureOut">
              <a:rPr lang="es-CL" smtClean="0"/>
              <a:t>24/04/2016</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929FF-679D-4A6F-87AE-037F24EB2A2A}" type="slidenum">
              <a:rPr lang="es-CL" smtClean="0"/>
              <a:t>‹#›</a:t>
            </a:fld>
            <a:endParaRPr lang="es-CL"/>
          </a:p>
        </p:txBody>
      </p:sp>
    </p:spTree>
    <p:extLst>
      <p:ext uri="{BB962C8B-B14F-4D97-AF65-F5344CB8AC3E}">
        <p14:creationId xmlns:p14="http://schemas.microsoft.com/office/powerpoint/2010/main" val="91155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s-CL" dirty="0" err="1" smtClean="0"/>
              <a:t>Mars</a:t>
            </a:r>
            <a:r>
              <a:rPr lang="es-CL" dirty="0" smtClean="0"/>
              <a:t> Express </a:t>
            </a:r>
            <a:r>
              <a:rPr lang="es-CL" dirty="0" err="1" smtClean="0"/>
              <a:t>Power</a:t>
            </a:r>
            <a:r>
              <a:rPr lang="es-CL" dirty="0" smtClean="0"/>
              <a:t> </a:t>
            </a:r>
            <a:r>
              <a:rPr lang="es-CL" dirty="0" err="1" smtClean="0"/>
              <a:t>Challenge</a:t>
            </a:r>
            <a:endParaRPr lang="es-CL" dirty="0"/>
          </a:p>
        </p:txBody>
      </p:sp>
      <p:sp>
        <p:nvSpPr>
          <p:cNvPr id="3" name="Subtitle 2"/>
          <p:cNvSpPr>
            <a:spLocks noGrp="1"/>
          </p:cNvSpPr>
          <p:nvPr>
            <p:ph type="subTitle" idx="1"/>
          </p:nvPr>
        </p:nvSpPr>
        <p:spPr/>
        <p:txBody>
          <a:bodyPr/>
          <a:lstStyle/>
          <a:p>
            <a:r>
              <a:rPr lang="es-CL" dirty="0" smtClean="0"/>
              <a:t>CC71Q - Introducción a la Minería de Datos</a:t>
            </a:r>
          </a:p>
          <a:p>
            <a:r>
              <a:rPr lang="es-CL" dirty="0" smtClean="0"/>
              <a:t>Gabriel De La Parra</a:t>
            </a:r>
          </a:p>
          <a:p>
            <a:r>
              <a:rPr lang="es-CL" dirty="0" smtClean="0"/>
              <a:t>25.Abril.2016</a:t>
            </a:r>
            <a:endParaRPr lang="es-CL" dirty="0"/>
          </a:p>
        </p:txBody>
      </p:sp>
    </p:spTree>
    <p:extLst>
      <p:ext uri="{BB962C8B-B14F-4D97-AF65-F5344CB8AC3E}">
        <p14:creationId xmlns:p14="http://schemas.microsoft.com/office/powerpoint/2010/main" val="3937297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034" b="4495"/>
          <a:stretch/>
        </p:blipFill>
        <p:spPr>
          <a:xfrm>
            <a:off x="0" y="-14514"/>
            <a:ext cx="12192000" cy="6879771"/>
          </a:xfrm>
        </p:spPr>
      </p:pic>
    </p:spTree>
    <p:extLst>
      <p:ext uri="{BB962C8B-B14F-4D97-AF65-F5344CB8AC3E}">
        <p14:creationId xmlns:p14="http://schemas.microsoft.com/office/powerpoint/2010/main" val="1980707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736" b="15636"/>
          <a:stretch/>
        </p:blipFill>
        <p:spPr>
          <a:xfrm>
            <a:off x="0" y="-1"/>
            <a:ext cx="12201430" cy="6866021"/>
          </a:xfrm>
        </p:spPr>
      </p:pic>
    </p:spTree>
    <p:extLst>
      <p:ext uri="{BB962C8B-B14F-4D97-AF65-F5344CB8AC3E}">
        <p14:creationId xmlns:p14="http://schemas.microsoft.com/office/powerpoint/2010/main" val="7303508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7194"/>
          <a:stretch/>
        </p:blipFill>
        <p:spPr>
          <a:xfrm>
            <a:off x="409575" y="988839"/>
            <a:ext cx="2849089" cy="2502107"/>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575" y="3695700"/>
            <a:ext cx="2846471" cy="2846471"/>
          </a:xfrm>
          <a:prstGeom prst="rect">
            <a:avLst/>
          </a:prstGeom>
        </p:spPr>
      </p:pic>
      <p:sp>
        <p:nvSpPr>
          <p:cNvPr id="8" name="Rectangle 7"/>
          <p:cNvSpPr/>
          <p:nvPr/>
        </p:nvSpPr>
        <p:spPr>
          <a:xfrm>
            <a:off x="409575" y="147603"/>
            <a:ext cx="9330888" cy="707886"/>
          </a:xfrm>
          <a:prstGeom prst="rect">
            <a:avLst/>
          </a:prstGeom>
        </p:spPr>
        <p:txBody>
          <a:bodyPr wrap="none">
            <a:spAutoFit/>
          </a:bodyPr>
          <a:lstStyle/>
          <a:p>
            <a:r>
              <a:rPr lang="es-CL" sz="4000" dirty="0" err="1" smtClean="0"/>
              <a:t>Mars</a:t>
            </a:r>
            <a:r>
              <a:rPr lang="es-CL" sz="4000" dirty="0" smtClean="0"/>
              <a:t> Express </a:t>
            </a:r>
            <a:r>
              <a:rPr lang="es-CL" sz="4000" dirty="0" err="1" smtClean="0"/>
              <a:t>Orbiter</a:t>
            </a:r>
            <a:r>
              <a:rPr lang="es-CL" sz="4000" dirty="0" smtClean="0"/>
              <a:t>: Cartografía planetaria</a:t>
            </a:r>
            <a:endParaRPr lang="es-CL" sz="4000" dirty="0"/>
          </a:p>
        </p:txBody>
      </p:sp>
      <p:sp>
        <p:nvSpPr>
          <p:cNvPr id="9" name="Rectangle 8"/>
          <p:cNvSpPr/>
          <p:nvPr/>
        </p:nvSpPr>
        <p:spPr>
          <a:xfrm>
            <a:off x="3733087" y="1228788"/>
            <a:ext cx="8153399" cy="4801314"/>
          </a:xfrm>
          <a:prstGeom prst="rect">
            <a:avLst/>
          </a:prstGeom>
        </p:spPr>
        <p:txBody>
          <a:bodyPr wrap="square">
            <a:spAutoFit/>
          </a:bodyPr>
          <a:lstStyle/>
          <a:p>
            <a:r>
              <a:rPr lang="es-CL" b="1" dirty="0" err="1" smtClean="0"/>
              <a:t>Mission</a:t>
            </a:r>
            <a:r>
              <a:rPr lang="es-CL" b="1" dirty="0" smtClean="0"/>
              <a:t>:</a:t>
            </a:r>
          </a:p>
          <a:p>
            <a:pPr marL="285750" indent="-285750">
              <a:buFont typeface="Arial" panose="020B0604020202020204" pitchFamily="34" charset="0"/>
              <a:buChar char="•"/>
            </a:pPr>
            <a:r>
              <a:rPr lang="es-CL" dirty="0" err="1" smtClean="0"/>
              <a:t>Image</a:t>
            </a:r>
            <a:r>
              <a:rPr lang="es-CL" dirty="0" smtClean="0"/>
              <a:t> </a:t>
            </a:r>
            <a:r>
              <a:rPr lang="es-CL" dirty="0" err="1" smtClean="0"/>
              <a:t>the</a:t>
            </a:r>
            <a:r>
              <a:rPr lang="es-CL" dirty="0" smtClean="0"/>
              <a:t> </a:t>
            </a:r>
            <a:r>
              <a:rPr lang="es-CL" dirty="0" err="1" smtClean="0"/>
              <a:t>entire</a:t>
            </a:r>
            <a:r>
              <a:rPr lang="es-CL" dirty="0" smtClean="0"/>
              <a:t> </a:t>
            </a:r>
            <a:r>
              <a:rPr lang="es-CL" dirty="0" err="1" smtClean="0"/>
              <a:t>surface</a:t>
            </a:r>
            <a:r>
              <a:rPr lang="es-CL" dirty="0" smtClean="0"/>
              <a:t> at </a:t>
            </a:r>
            <a:r>
              <a:rPr lang="es-CL" dirty="0" err="1" smtClean="0"/>
              <a:t>high</a:t>
            </a:r>
            <a:r>
              <a:rPr lang="es-CL" dirty="0" smtClean="0"/>
              <a:t> </a:t>
            </a:r>
            <a:r>
              <a:rPr lang="es-CL" dirty="0" err="1" smtClean="0"/>
              <a:t>resolution</a:t>
            </a:r>
            <a:r>
              <a:rPr lang="es-CL" dirty="0" smtClean="0"/>
              <a:t> (10 metres/pixel) and </a:t>
            </a:r>
            <a:r>
              <a:rPr lang="es-CL" dirty="0" err="1" smtClean="0"/>
              <a:t>selected</a:t>
            </a:r>
            <a:r>
              <a:rPr lang="es-CL" dirty="0" smtClean="0"/>
              <a:t> </a:t>
            </a:r>
            <a:r>
              <a:rPr lang="es-CL" dirty="0" err="1" smtClean="0"/>
              <a:t>areas</a:t>
            </a:r>
            <a:r>
              <a:rPr lang="es-CL" dirty="0" smtClean="0"/>
              <a:t> at </a:t>
            </a:r>
            <a:r>
              <a:rPr lang="es-CL" dirty="0" err="1" smtClean="0"/>
              <a:t>super</a:t>
            </a:r>
            <a:r>
              <a:rPr lang="es-CL" dirty="0" smtClean="0"/>
              <a:t> </a:t>
            </a:r>
            <a:r>
              <a:rPr lang="es-CL" dirty="0" err="1" smtClean="0"/>
              <a:t>resolution</a:t>
            </a:r>
            <a:r>
              <a:rPr lang="es-CL" dirty="0" smtClean="0"/>
              <a:t> (2 metres/pixel);</a:t>
            </a:r>
          </a:p>
          <a:p>
            <a:pPr marL="285750" indent="-285750">
              <a:buFont typeface="Arial" panose="020B0604020202020204" pitchFamily="34" charset="0"/>
              <a:buChar char="•"/>
            </a:pPr>
            <a:r>
              <a:rPr lang="es-CL" dirty="0" smtClean="0"/>
              <a:t>Produce a </a:t>
            </a:r>
            <a:r>
              <a:rPr lang="es-CL" dirty="0" err="1" smtClean="0"/>
              <a:t>map</a:t>
            </a:r>
            <a:r>
              <a:rPr lang="es-CL" dirty="0" smtClean="0"/>
              <a:t> of </a:t>
            </a:r>
            <a:r>
              <a:rPr lang="es-CL" dirty="0" err="1" smtClean="0"/>
              <a:t>the</a:t>
            </a:r>
            <a:r>
              <a:rPr lang="es-CL" dirty="0" smtClean="0"/>
              <a:t> mineral </a:t>
            </a:r>
            <a:r>
              <a:rPr lang="es-CL" dirty="0" err="1" smtClean="0"/>
              <a:t>composition</a:t>
            </a:r>
            <a:r>
              <a:rPr lang="es-CL" dirty="0" smtClean="0"/>
              <a:t> of </a:t>
            </a:r>
            <a:r>
              <a:rPr lang="es-CL" dirty="0" err="1" smtClean="0"/>
              <a:t>the</a:t>
            </a:r>
            <a:r>
              <a:rPr lang="es-CL" dirty="0" smtClean="0"/>
              <a:t> </a:t>
            </a:r>
            <a:r>
              <a:rPr lang="es-CL" dirty="0" err="1" smtClean="0"/>
              <a:t>surface</a:t>
            </a:r>
            <a:r>
              <a:rPr lang="es-CL" dirty="0" smtClean="0"/>
              <a:t> at 100 metre </a:t>
            </a:r>
            <a:r>
              <a:rPr lang="es-CL" dirty="0" err="1" smtClean="0"/>
              <a:t>resolution</a:t>
            </a:r>
            <a:r>
              <a:rPr lang="es-CL" dirty="0" smtClean="0"/>
              <a:t>;</a:t>
            </a:r>
          </a:p>
          <a:p>
            <a:pPr marL="285750" indent="-285750">
              <a:buFont typeface="Arial" panose="020B0604020202020204" pitchFamily="34" charset="0"/>
              <a:buChar char="•"/>
            </a:pPr>
            <a:r>
              <a:rPr lang="es-CL" dirty="0" err="1"/>
              <a:t>M</a:t>
            </a:r>
            <a:r>
              <a:rPr lang="es-CL" dirty="0" err="1" smtClean="0"/>
              <a:t>ap</a:t>
            </a:r>
            <a:r>
              <a:rPr lang="es-CL" dirty="0" smtClean="0"/>
              <a:t> </a:t>
            </a:r>
            <a:r>
              <a:rPr lang="es-CL" dirty="0" err="1" smtClean="0"/>
              <a:t>the</a:t>
            </a:r>
            <a:r>
              <a:rPr lang="es-CL" dirty="0" smtClean="0"/>
              <a:t> </a:t>
            </a:r>
            <a:r>
              <a:rPr lang="es-CL" dirty="0" err="1" smtClean="0"/>
              <a:t>composition</a:t>
            </a:r>
            <a:r>
              <a:rPr lang="es-CL" dirty="0" smtClean="0"/>
              <a:t> of </a:t>
            </a:r>
            <a:r>
              <a:rPr lang="es-CL" dirty="0" err="1" smtClean="0"/>
              <a:t>the</a:t>
            </a:r>
            <a:r>
              <a:rPr lang="es-CL" dirty="0" smtClean="0"/>
              <a:t> </a:t>
            </a:r>
            <a:r>
              <a:rPr lang="es-CL" dirty="0" err="1" smtClean="0"/>
              <a:t>atmosphere</a:t>
            </a:r>
            <a:r>
              <a:rPr lang="es-CL" dirty="0" smtClean="0"/>
              <a:t> and determine </a:t>
            </a:r>
            <a:r>
              <a:rPr lang="es-CL" dirty="0" err="1" smtClean="0"/>
              <a:t>its</a:t>
            </a:r>
            <a:r>
              <a:rPr lang="es-CL" dirty="0" smtClean="0"/>
              <a:t> global </a:t>
            </a:r>
            <a:r>
              <a:rPr lang="es-CL" dirty="0" err="1" smtClean="0"/>
              <a:t>circulation</a:t>
            </a:r>
            <a:r>
              <a:rPr lang="es-CL" dirty="0" smtClean="0"/>
              <a:t>;</a:t>
            </a:r>
          </a:p>
          <a:p>
            <a:pPr marL="285750" indent="-285750">
              <a:buFont typeface="Arial" panose="020B0604020202020204" pitchFamily="34" charset="0"/>
              <a:buChar char="•"/>
            </a:pPr>
            <a:r>
              <a:rPr lang="es-CL" dirty="0"/>
              <a:t>D</a:t>
            </a:r>
            <a:r>
              <a:rPr lang="es-CL" dirty="0" smtClean="0"/>
              <a:t>etermine </a:t>
            </a:r>
            <a:r>
              <a:rPr lang="es-CL" dirty="0" err="1" smtClean="0"/>
              <a:t>the</a:t>
            </a:r>
            <a:r>
              <a:rPr lang="es-CL" dirty="0" smtClean="0"/>
              <a:t> </a:t>
            </a:r>
            <a:r>
              <a:rPr lang="es-CL" dirty="0" err="1" smtClean="0"/>
              <a:t>structure</a:t>
            </a:r>
            <a:r>
              <a:rPr lang="es-CL" dirty="0" smtClean="0"/>
              <a:t> of </a:t>
            </a:r>
            <a:r>
              <a:rPr lang="es-CL" dirty="0" err="1" smtClean="0"/>
              <a:t>the</a:t>
            </a:r>
            <a:r>
              <a:rPr lang="es-CL" dirty="0" smtClean="0"/>
              <a:t> sub-</a:t>
            </a:r>
            <a:r>
              <a:rPr lang="es-CL" dirty="0" err="1" smtClean="0"/>
              <a:t>surface</a:t>
            </a:r>
            <a:r>
              <a:rPr lang="es-CL" dirty="0" smtClean="0"/>
              <a:t> to a </a:t>
            </a:r>
            <a:r>
              <a:rPr lang="es-CL" dirty="0" err="1" smtClean="0"/>
              <a:t>depth</a:t>
            </a:r>
            <a:r>
              <a:rPr lang="es-CL" dirty="0" smtClean="0"/>
              <a:t> of a </a:t>
            </a:r>
            <a:r>
              <a:rPr lang="es-CL" dirty="0" err="1" smtClean="0"/>
              <a:t>few</a:t>
            </a:r>
            <a:r>
              <a:rPr lang="es-CL" dirty="0" smtClean="0"/>
              <a:t> kilometres;</a:t>
            </a:r>
          </a:p>
          <a:p>
            <a:pPr marL="285750" indent="-285750">
              <a:buFont typeface="Arial" panose="020B0604020202020204" pitchFamily="34" charset="0"/>
              <a:buChar char="•"/>
            </a:pPr>
            <a:r>
              <a:rPr lang="es-CL" dirty="0"/>
              <a:t>D</a:t>
            </a:r>
            <a:r>
              <a:rPr lang="es-CL" dirty="0" smtClean="0"/>
              <a:t>etermine </a:t>
            </a:r>
            <a:r>
              <a:rPr lang="es-CL" dirty="0" err="1" smtClean="0"/>
              <a:t>the</a:t>
            </a:r>
            <a:r>
              <a:rPr lang="es-CL" dirty="0" smtClean="0"/>
              <a:t> </a:t>
            </a:r>
            <a:r>
              <a:rPr lang="es-CL" dirty="0" err="1" smtClean="0"/>
              <a:t>effect</a:t>
            </a:r>
            <a:r>
              <a:rPr lang="es-CL" dirty="0" smtClean="0"/>
              <a:t> of </a:t>
            </a:r>
            <a:r>
              <a:rPr lang="es-CL" dirty="0" err="1" smtClean="0"/>
              <a:t>the</a:t>
            </a:r>
            <a:r>
              <a:rPr lang="es-CL" dirty="0" smtClean="0"/>
              <a:t> </a:t>
            </a:r>
            <a:r>
              <a:rPr lang="es-CL" dirty="0" err="1" smtClean="0"/>
              <a:t>atmosphere</a:t>
            </a:r>
            <a:r>
              <a:rPr lang="es-CL" dirty="0" smtClean="0"/>
              <a:t> </a:t>
            </a:r>
            <a:r>
              <a:rPr lang="es-CL" dirty="0" err="1" smtClean="0"/>
              <a:t>on</a:t>
            </a:r>
            <a:r>
              <a:rPr lang="es-CL" dirty="0" smtClean="0"/>
              <a:t> </a:t>
            </a:r>
            <a:r>
              <a:rPr lang="es-CL" dirty="0" err="1" smtClean="0"/>
              <a:t>the</a:t>
            </a:r>
            <a:r>
              <a:rPr lang="es-CL" dirty="0" smtClean="0"/>
              <a:t> </a:t>
            </a:r>
            <a:r>
              <a:rPr lang="es-CL" dirty="0" err="1" smtClean="0"/>
              <a:t>surface</a:t>
            </a:r>
            <a:r>
              <a:rPr lang="es-CL" dirty="0" smtClean="0"/>
              <a:t>;</a:t>
            </a:r>
          </a:p>
          <a:p>
            <a:pPr marL="285750" indent="-285750">
              <a:buFont typeface="Arial" panose="020B0604020202020204" pitchFamily="34" charset="0"/>
              <a:buChar char="•"/>
            </a:pPr>
            <a:r>
              <a:rPr lang="es-CL" dirty="0"/>
              <a:t>D</a:t>
            </a:r>
            <a:r>
              <a:rPr lang="es-CL" dirty="0" smtClean="0"/>
              <a:t>etermine </a:t>
            </a:r>
            <a:r>
              <a:rPr lang="es-CL" dirty="0" err="1" smtClean="0"/>
              <a:t>the</a:t>
            </a:r>
            <a:r>
              <a:rPr lang="es-CL" dirty="0" smtClean="0"/>
              <a:t> </a:t>
            </a:r>
            <a:r>
              <a:rPr lang="es-CL" dirty="0" err="1" smtClean="0"/>
              <a:t>interaction</a:t>
            </a:r>
            <a:r>
              <a:rPr lang="es-CL" dirty="0" smtClean="0"/>
              <a:t> of </a:t>
            </a:r>
            <a:r>
              <a:rPr lang="es-CL" dirty="0" err="1" smtClean="0"/>
              <a:t>the</a:t>
            </a:r>
            <a:r>
              <a:rPr lang="es-CL" dirty="0" smtClean="0"/>
              <a:t> </a:t>
            </a:r>
            <a:r>
              <a:rPr lang="es-CL" dirty="0" err="1" smtClean="0"/>
              <a:t>atmosphere</a:t>
            </a:r>
            <a:r>
              <a:rPr lang="es-CL" dirty="0" smtClean="0"/>
              <a:t> </a:t>
            </a:r>
            <a:r>
              <a:rPr lang="es-CL" dirty="0" err="1" smtClean="0"/>
              <a:t>with</a:t>
            </a:r>
            <a:r>
              <a:rPr lang="es-CL" dirty="0" smtClean="0"/>
              <a:t> </a:t>
            </a:r>
            <a:r>
              <a:rPr lang="es-CL" dirty="0" err="1" smtClean="0"/>
              <a:t>the</a:t>
            </a:r>
            <a:r>
              <a:rPr lang="es-CL" dirty="0" smtClean="0"/>
              <a:t> solar </a:t>
            </a:r>
            <a:r>
              <a:rPr lang="es-CL" dirty="0" err="1" smtClean="0"/>
              <a:t>wind</a:t>
            </a:r>
            <a:r>
              <a:rPr lang="es-CL" dirty="0" smtClean="0"/>
              <a:t>.</a:t>
            </a:r>
          </a:p>
          <a:p>
            <a:endParaRPr lang="es-CL" dirty="0"/>
          </a:p>
          <a:p>
            <a:r>
              <a:rPr lang="es-CL" b="1" dirty="0" smtClean="0"/>
              <a:t>Tools:</a:t>
            </a:r>
          </a:p>
          <a:p>
            <a:pPr marL="285750" indent="-285750">
              <a:buFont typeface="Arial" panose="020B0604020202020204" pitchFamily="34" charset="0"/>
              <a:buChar char="•"/>
            </a:pPr>
            <a:r>
              <a:rPr lang="es-CL" dirty="0" smtClean="0"/>
              <a:t>High </a:t>
            </a:r>
            <a:r>
              <a:rPr lang="es-CL" dirty="0" err="1" smtClean="0"/>
              <a:t>Resolution</a:t>
            </a:r>
            <a:r>
              <a:rPr lang="es-CL" dirty="0" smtClean="0"/>
              <a:t> </a:t>
            </a:r>
            <a:r>
              <a:rPr lang="es-CL" dirty="0" err="1" smtClean="0"/>
              <a:t>Stereo</a:t>
            </a:r>
            <a:r>
              <a:rPr lang="es-CL" dirty="0" smtClean="0"/>
              <a:t> Camera (HRSC); </a:t>
            </a:r>
          </a:p>
          <a:p>
            <a:pPr marL="285750" indent="-285750">
              <a:buFont typeface="Arial" panose="020B0604020202020204" pitchFamily="34" charset="0"/>
              <a:buChar char="•"/>
            </a:pPr>
            <a:r>
              <a:rPr lang="es-CL" dirty="0" err="1" smtClean="0"/>
              <a:t>Energetic</a:t>
            </a:r>
            <a:r>
              <a:rPr lang="es-CL" dirty="0" smtClean="0"/>
              <a:t> Neutral </a:t>
            </a:r>
            <a:r>
              <a:rPr lang="es-CL" dirty="0" err="1" smtClean="0"/>
              <a:t>Atoms</a:t>
            </a:r>
            <a:r>
              <a:rPr lang="es-CL" dirty="0" smtClean="0"/>
              <a:t> </a:t>
            </a:r>
            <a:r>
              <a:rPr lang="es-CL" dirty="0" err="1" smtClean="0"/>
              <a:t>Analyser</a:t>
            </a:r>
            <a:r>
              <a:rPr lang="es-CL" dirty="0" smtClean="0"/>
              <a:t> (ASPERA); </a:t>
            </a:r>
          </a:p>
          <a:p>
            <a:pPr marL="285750" indent="-285750">
              <a:buFont typeface="Arial" panose="020B0604020202020204" pitchFamily="34" charset="0"/>
              <a:buChar char="•"/>
            </a:pPr>
            <a:r>
              <a:rPr lang="es-CL" dirty="0" smtClean="0"/>
              <a:t>Sub-Surface </a:t>
            </a:r>
            <a:r>
              <a:rPr lang="es-CL" dirty="0" err="1" smtClean="0"/>
              <a:t>Sounding</a:t>
            </a:r>
            <a:r>
              <a:rPr lang="es-CL" dirty="0" smtClean="0"/>
              <a:t> Radar </a:t>
            </a:r>
            <a:r>
              <a:rPr lang="es-CL" dirty="0" err="1" smtClean="0"/>
              <a:t>Altimeter</a:t>
            </a:r>
            <a:r>
              <a:rPr lang="es-CL" dirty="0" smtClean="0"/>
              <a:t> (MARSIS); </a:t>
            </a:r>
          </a:p>
          <a:p>
            <a:pPr marL="285750" indent="-285750">
              <a:buFont typeface="Arial" panose="020B0604020202020204" pitchFamily="34" charset="0"/>
              <a:buChar char="•"/>
            </a:pPr>
            <a:r>
              <a:rPr lang="es-CL" dirty="0" err="1" smtClean="0"/>
              <a:t>Mars</a:t>
            </a:r>
            <a:r>
              <a:rPr lang="es-CL" dirty="0" smtClean="0"/>
              <a:t> Radio </a:t>
            </a:r>
            <a:r>
              <a:rPr lang="es-CL" dirty="0" err="1" smtClean="0"/>
              <a:t>Science</a:t>
            </a:r>
            <a:r>
              <a:rPr lang="es-CL" dirty="0" smtClean="0"/>
              <a:t> </a:t>
            </a:r>
            <a:r>
              <a:rPr lang="es-CL" dirty="0" err="1" smtClean="0"/>
              <a:t>Experiment</a:t>
            </a:r>
            <a:r>
              <a:rPr lang="es-CL" dirty="0" smtClean="0"/>
              <a:t> (</a:t>
            </a:r>
            <a:r>
              <a:rPr lang="es-CL" dirty="0" err="1" smtClean="0"/>
              <a:t>MaRS</a:t>
            </a:r>
            <a:r>
              <a:rPr lang="es-CL" dirty="0" smtClean="0"/>
              <a:t>); </a:t>
            </a:r>
          </a:p>
          <a:p>
            <a:pPr marL="285750" indent="-285750">
              <a:buFont typeface="Arial" panose="020B0604020202020204" pitchFamily="34" charset="0"/>
              <a:buChar char="•"/>
            </a:pPr>
            <a:r>
              <a:rPr lang="es-CL" dirty="0" err="1" smtClean="0"/>
              <a:t>Ultraviolet</a:t>
            </a:r>
            <a:r>
              <a:rPr lang="es-CL" dirty="0" smtClean="0"/>
              <a:t> and </a:t>
            </a:r>
            <a:r>
              <a:rPr lang="es-CL" dirty="0" err="1" smtClean="0"/>
              <a:t>Infrared</a:t>
            </a:r>
            <a:r>
              <a:rPr lang="es-CL" dirty="0" smtClean="0"/>
              <a:t> </a:t>
            </a:r>
            <a:r>
              <a:rPr lang="es-CL" dirty="0" err="1" smtClean="0"/>
              <a:t>Atmospheric</a:t>
            </a:r>
            <a:r>
              <a:rPr lang="es-CL" dirty="0" smtClean="0"/>
              <a:t> </a:t>
            </a:r>
            <a:r>
              <a:rPr lang="es-CL" dirty="0" err="1" smtClean="0"/>
              <a:t>Spectrometer</a:t>
            </a:r>
            <a:r>
              <a:rPr lang="es-CL" dirty="0" smtClean="0"/>
              <a:t> (SPICAM);</a:t>
            </a:r>
          </a:p>
          <a:p>
            <a:pPr marL="285750" indent="-285750">
              <a:buFont typeface="Arial" panose="020B0604020202020204" pitchFamily="34" charset="0"/>
              <a:buChar char="•"/>
            </a:pPr>
            <a:r>
              <a:rPr lang="es-CL" dirty="0" err="1" smtClean="0"/>
              <a:t>Planetary</a:t>
            </a:r>
            <a:r>
              <a:rPr lang="es-CL" dirty="0" smtClean="0"/>
              <a:t> Fourier </a:t>
            </a:r>
            <a:r>
              <a:rPr lang="es-CL" dirty="0" err="1" smtClean="0"/>
              <a:t>Spectrometer</a:t>
            </a:r>
            <a:r>
              <a:rPr lang="es-CL" dirty="0" smtClean="0"/>
              <a:t> (PFS); </a:t>
            </a:r>
          </a:p>
          <a:p>
            <a:pPr marL="285750" indent="-285750">
              <a:buFont typeface="Arial" panose="020B0604020202020204" pitchFamily="34" charset="0"/>
              <a:buChar char="•"/>
            </a:pPr>
            <a:r>
              <a:rPr lang="es-CL" dirty="0" smtClean="0"/>
              <a:t>Visible and Infra Red </a:t>
            </a:r>
            <a:r>
              <a:rPr lang="es-CL" dirty="0" err="1" smtClean="0"/>
              <a:t>Mineralogical</a:t>
            </a:r>
            <a:r>
              <a:rPr lang="es-CL" dirty="0" smtClean="0"/>
              <a:t> </a:t>
            </a:r>
            <a:r>
              <a:rPr lang="es-CL" dirty="0" err="1" smtClean="0"/>
              <a:t>Mapping</a:t>
            </a:r>
            <a:r>
              <a:rPr lang="es-CL" dirty="0" smtClean="0"/>
              <a:t> </a:t>
            </a:r>
            <a:r>
              <a:rPr lang="es-CL" dirty="0" err="1" smtClean="0"/>
              <a:t>Spectrometer</a:t>
            </a:r>
            <a:r>
              <a:rPr lang="es-CL" dirty="0" smtClean="0"/>
              <a:t> (OMEGA); </a:t>
            </a:r>
          </a:p>
        </p:txBody>
      </p:sp>
    </p:spTree>
    <p:extLst>
      <p:ext uri="{BB962C8B-B14F-4D97-AF65-F5344CB8AC3E}">
        <p14:creationId xmlns:p14="http://schemas.microsoft.com/office/powerpoint/2010/main" val="309879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b="5254"/>
          <a:stretch/>
        </p:blipFill>
        <p:spPr>
          <a:xfrm rot="16200000">
            <a:off x="-1990724" y="1990723"/>
            <a:ext cx="6858000" cy="2876548"/>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9052" r="11316" b="5391"/>
          <a:stretch/>
        </p:blipFill>
        <p:spPr>
          <a:xfrm>
            <a:off x="6110016" y="-1"/>
            <a:ext cx="6081984" cy="330054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0422" r="11316" b="27157"/>
          <a:stretch/>
        </p:blipFill>
        <p:spPr>
          <a:xfrm>
            <a:off x="6110016" y="3433351"/>
            <a:ext cx="6081984" cy="342464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5924"/>
          <a:stretch/>
        </p:blipFill>
        <p:spPr>
          <a:xfrm rot="16200000">
            <a:off x="1116581" y="1986991"/>
            <a:ext cx="6858000" cy="2884018"/>
          </a:xfrm>
          <a:prstGeom prst="rect">
            <a:avLst/>
          </a:prstGeom>
        </p:spPr>
      </p:pic>
    </p:spTree>
    <p:extLst>
      <p:ext uri="{BB962C8B-B14F-4D97-AF65-F5344CB8AC3E}">
        <p14:creationId xmlns:p14="http://schemas.microsoft.com/office/powerpoint/2010/main" val="1228918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9594" b="5735"/>
          <a:stretch/>
        </p:blipFill>
        <p:spPr>
          <a:xfrm>
            <a:off x="1" y="-16042"/>
            <a:ext cx="12192000" cy="6882063"/>
          </a:xfrm>
        </p:spPr>
      </p:pic>
    </p:spTree>
    <p:extLst>
      <p:ext uri="{BB962C8B-B14F-4D97-AF65-F5344CB8AC3E}">
        <p14:creationId xmlns:p14="http://schemas.microsoft.com/office/powerpoint/2010/main" val="140072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041"/>
            <a:ext cx="10515600" cy="1325563"/>
          </a:xfrm>
        </p:spPr>
        <p:txBody>
          <a:bodyPr>
            <a:normAutofit fontScale="90000"/>
          </a:bodyPr>
          <a:lstStyle/>
          <a:p>
            <a:r>
              <a:rPr lang="es-CL" sz="4900" dirty="0" err="1" smtClean="0"/>
              <a:t>Mars</a:t>
            </a:r>
            <a:r>
              <a:rPr lang="es-CL" sz="4900" dirty="0" smtClean="0"/>
              <a:t> Express </a:t>
            </a:r>
            <a:r>
              <a:rPr lang="es-CL" sz="4900" dirty="0" err="1" smtClean="0"/>
              <a:t>Power</a:t>
            </a:r>
            <a:r>
              <a:rPr lang="es-CL" sz="4900" dirty="0" smtClean="0"/>
              <a:t> </a:t>
            </a:r>
            <a:r>
              <a:rPr lang="es-CL" sz="4900" dirty="0" err="1" smtClean="0"/>
              <a:t>Challenge</a:t>
            </a:r>
            <a:r>
              <a:rPr lang="es-CL" dirty="0" smtClean="0"/>
              <a:t/>
            </a:r>
            <a:br>
              <a:rPr lang="es-CL" dirty="0" smtClean="0"/>
            </a:br>
            <a:r>
              <a:rPr lang="es-CL" sz="3600" dirty="0" smtClean="0"/>
              <a:t>Problema: Predicción del consumo energético del satélite</a:t>
            </a:r>
            <a:endParaRPr lang="es-CL"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88" y="2265637"/>
            <a:ext cx="4216205" cy="363006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917" y="2265637"/>
            <a:ext cx="5810792" cy="1660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537" y="3848274"/>
            <a:ext cx="6992982" cy="1997995"/>
          </a:xfrm>
          <a:prstGeom prst="rect">
            <a:avLst/>
          </a:prstGeom>
        </p:spPr>
      </p:pic>
      <p:sp>
        <p:nvSpPr>
          <p:cNvPr id="7" name="Rectangle 6"/>
          <p:cNvSpPr/>
          <p:nvPr/>
        </p:nvSpPr>
        <p:spPr>
          <a:xfrm>
            <a:off x="838200" y="5966819"/>
            <a:ext cx="3177280" cy="369332"/>
          </a:xfrm>
          <a:prstGeom prst="rect">
            <a:avLst/>
          </a:prstGeom>
        </p:spPr>
        <p:txBody>
          <a:bodyPr wrap="none">
            <a:spAutoFit/>
          </a:bodyPr>
          <a:lstStyle/>
          <a:p>
            <a:r>
              <a:rPr lang="es-CL" dirty="0" smtClean="0"/>
              <a:t>Consumo: 1 año, Suma circuitos</a:t>
            </a:r>
            <a:endParaRPr lang="es-CL" dirty="0"/>
          </a:p>
        </p:txBody>
      </p:sp>
      <p:sp>
        <p:nvSpPr>
          <p:cNvPr id="8" name="Rectangle 7"/>
          <p:cNvSpPr/>
          <p:nvPr/>
        </p:nvSpPr>
        <p:spPr>
          <a:xfrm>
            <a:off x="6871868" y="5966819"/>
            <a:ext cx="1798890" cy="369332"/>
          </a:xfrm>
          <a:prstGeom prst="rect">
            <a:avLst/>
          </a:prstGeom>
        </p:spPr>
        <p:txBody>
          <a:bodyPr wrap="none">
            <a:spAutoFit/>
          </a:bodyPr>
          <a:lstStyle/>
          <a:p>
            <a:r>
              <a:rPr lang="es-CL" dirty="0" smtClean="0"/>
              <a:t>Consumo [1:500]</a:t>
            </a:r>
            <a:endParaRPr lang="es-CL" dirty="0"/>
          </a:p>
        </p:txBody>
      </p:sp>
      <p:sp>
        <p:nvSpPr>
          <p:cNvPr id="3" name="Rectangle 2"/>
          <p:cNvSpPr/>
          <p:nvPr/>
        </p:nvSpPr>
        <p:spPr>
          <a:xfrm>
            <a:off x="838200" y="1427771"/>
            <a:ext cx="4859728" cy="523220"/>
          </a:xfrm>
          <a:prstGeom prst="rect">
            <a:avLst/>
          </a:prstGeom>
        </p:spPr>
        <p:txBody>
          <a:bodyPr wrap="none">
            <a:spAutoFit/>
          </a:bodyPr>
          <a:lstStyle/>
          <a:p>
            <a:r>
              <a:rPr lang="es-CL" sz="2800" dirty="0" smtClean="0"/>
              <a:t>E</a:t>
            </a:r>
            <a:r>
              <a:rPr lang="es-CL" sz="2800" baseline="-25000" dirty="0" smtClean="0"/>
              <a:t>Ciencia</a:t>
            </a:r>
            <a:r>
              <a:rPr lang="es-CL" sz="2800" dirty="0" smtClean="0"/>
              <a:t> = </a:t>
            </a:r>
            <a:r>
              <a:rPr lang="es-CL" sz="2800" dirty="0" err="1" smtClean="0"/>
              <a:t>E</a:t>
            </a:r>
            <a:r>
              <a:rPr lang="es-CL" sz="2800" baseline="-25000" dirty="0" err="1" smtClean="0"/>
              <a:t>Solar</a:t>
            </a:r>
            <a:r>
              <a:rPr lang="es-CL" sz="2800" dirty="0" smtClean="0"/>
              <a:t> - </a:t>
            </a:r>
            <a:r>
              <a:rPr lang="es-CL" sz="2800" dirty="0" err="1" smtClean="0"/>
              <a:t>E</a:t>
            </a:r>
            <a:r>
              <a:rPr lang="es-CL" sz="2800" baseline="-25000" dirty="0" err="1" smtClean="0"/>
              <a:t>Nave</a:t>
            </a:r>
            <a:r>
              <a:rPr lang="es-CL" sz="2800" baseline="-25000" dirty="0" smtClean="0"/>
              <a:t> </a:t>
            </a:r>
            <a:r>
              <a:rPr lang="es-CL" sz="2800" dirty="0" smtClean="0"/>
              <a:t> - </a:t>
            </a:r>
            <a:r>
              <a:rPr lang="es-CL" sz="2800" dirty="0" err="1" smtClean="0"/>
              <a:t>E</a:t>
            </a:r>
            <a:r>
              <a:rPr lang="es-CL" sz="2800" baseline="-25000" dirty="0" err="1" smtClean="0"/>
              <a:t>Climatización</a:t>
            </a:r>
            <a:endParaRPr lang="es-CL" sz="2800" dirty="0"/>
          </a:p>
        </p:txBody>
      </p:sp>
    </p:spTree>
    <p:extLst>
      <p:ext uri="{BB962C8B-B14F-4D97-AF65-F5344CB8AC3E}">
        <p14:creationId xmlns:p14="http://schemas.microsoft.com/office/powerpoint/2010/main" val="887842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Datos: </a:t>
            </a:r>
            <a:r>
              <a:rPr lang="es-CL" sz="3600" dirty="0"/>
              <a:t>Estado (DMOP</a:t>
            </a:r>
            <a:r>
              <a:rPr lang="es-CL" sz="3600" dirty="0" smtClean="0"/>
              <a:t>), </a:t>
            </a:r>
            <a:r>
              <a:rPr lang="es-CL" sz="3600" dirty="0" smtClean="0"/>
              <a:t>Eventos (EVTF)</a:t>
            </a:r>
            <a:endParaRPr lang="es-CL" sz="3600" dirty="0"/>
          </a:p>
        </p:txBody>
      </p:sp>
      <p:graphicFrame>
        <p:nvGraphicFramePr>
          <p:cNvPr id="4" name="Table 3"/>
          <p:cNvGraphicFramePr>
            <a:graphicFrameLocks noGrp="1"/>
          </p:cNvGraphicFramePr>
          <p:nvPr>
            <p:extLst>
              <p:ext uri="{D42A27DB-BD31-4B8C-83A1-F6EECF244321}">
                <p14:modId xmlns:p14="http://schemas.microsoft.com/office/powerpoint/2010/main" val="3775025995"/>
              </p:ext>
            </p:extLst>
          </p:nvPr>
        </p:nvGraphicFramePr>
        <p:xfrm>
          <a:off x="303983" y="3314156"/>
          <a:ext cx="3067050" cy="2669100"/>
        </p:xfrm>
        <a:graphic>
          <a:graphicData uri="http://schemas.openxmlformats.org/drawingml/2006/table">
            <a:tbl>
              <a:tblPr firstRow="1">
                <a:tableStyleId>{073A0DAA-6AF3-43AB-8588-CEC1D06C72B9}</a:tableStyleId>
              </a:tblPr>
              <a:tblGrid>
                <a:gridCol w="1558128"/>
                <a:gridCol w="1508922"/>
              </a:tblGrid>
              <a:tr h="180000">
                <a:tc>
                  <a:txBody>
                    <a:bodyPr/>
                    <a:lstStyle/>
                    <a:p>
                      <a:pPr algn="ctr" fontAlgn="b"/>
                      <a:r>
                        <a:rPr lang="es-CL" sz="1200" u="none" strike="noStrike" dirty="0" err="1">
                          <a:effectLst/>
                        </a:rPr>
                        <a:t>ut_ms</a:t>
                      </a:r>
                      <a:endParaRPr lang="es-CL" sz="1200" b="1" i="0" u="none" strike="noStrike" dirty="0">
                        <a:solidFill>
                          <a:srgbClr val="FFFFFF"/>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s-CL" sz="1200" u="none" strike="noStrike" dirty="0" err="1">
                          <a:effectLst/>
                        </a:rPr>
                        <a:t>subsystem</a:t>
                      </a:r>
                      <a:endParaRPr lang="es-CL" sz="1200" b="1" i="0" u="none" strike="noStrike" dirty="0">
                        <a:solidFill>
                          <a:srgbClr val="FFFFFF"/>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180000">
                <a:tc>
                  <a:txBody>
                    <a:bodyPr/>
                    <a:lstStyle/>
                    <a:p>
                      <a:pPr algn="ctr" fontAlgn="b"/>
                      <a:r>
                        <a:rPr lang="es-CL" sz="1200" u="none" strike="noStrike" dirty="0" smtClean="0">
                          <a:effectLst/>
                        </a:rPr>
                        <a:t>1,219,363,211,000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AXXX301A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1,219,364,909,000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AAAAF20C1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1,219,364,914,000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AAAAF57A1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1,219,364,919,000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AAAAF23G1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1,219,364,924,000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AAAAF60A1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1,219,365,615,000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AXXX305A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1,219,366,035,000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AXXX380A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1,219,366,635,000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ASEQ4200</a:t>
                      </a:r>
                      <a:endParaRPr lang="es-CL" sz="1200" b="0" i="0" u="none" strike="noStrike" dirty="0">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1,219,367,381,000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ATTTF301E</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1,219,369,061,000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ATTTF310A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1,219,369,181,000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APSF01A2</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1,219,369,301,000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APSF02A1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1,219,369,306,000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s-CL" sz="1200" u="none" strike="noStrike" dirty="0">
                          <a:effectLst/>
                        </a:rPr>
                        <a:t>APSF89A1</a:t>
                      </a:r>
                      <a:endParaRPr lang="es-CL" sz="1200" b="0" i="0" u="none" strike="noStrike" dirty="0">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303983" y="5988025"/>
            <a:ext cx="2837956" cy="646331"/>
          </a:xfrm>
          <a:prstGeom prst="rect">
            <a:avLst/>
          </a:prstGeom>
        </p:spPr>
        <p:txBody>
          <a:bodyPr wrap="none">
            <a:spAutoFit/>
          </a:bodyPr>
          <a:lstStyle/>
          <a:p>
            <a:r>
              <a:rPr lang="es-CL" dirty="0" err="1" smtClean="0"/>
              <a:t>Detailed</a:t>
            </a:r>
            <a:r>
              <a:rPr lang="es-CL" dirty="0" smtClean="0"/>
              <a:t> </a:t>
            </a:r>
            <a:r>
              <a:rPr lang="es-CL" dirty="0" err="1" smtClean="0"/>
              <a:t>Mission</a:t>
            </a:r>
            <a:r>
              <a:rPr lang="es-CL" dirty="0" smtClean="0"/>
              <a:t> </a:t>
            </a:r>
            <a:r>
              <a:rPr lang="es-CL" dirty="0" err="1" smtClean="0"/>
              <a:t>Operations</a:t>
            </a:r>
            <a:r>
              <a:rPr lang="es-CL" dirty="0" smtClean="0"/>
              <a:t/>
            </a:r>
            <a:br>
              <a:rPr lang="es-CL" dirty="0" smtClean="0"/>
            </a:br>
            <a:endParaRPr lang="es-CL" dirty="0"/>
          </a:p>
        </p:txBody>
      </p:sp>
      <p:graphicFrame>
        <p:nvGraphicFramePr>
          <p:cNvPr id="7" name="Table 6"/>
          <p:cNvGraphicFramePr>
            <a:graphicFrameLocks noGrp="1"/>
          </p:cNvGraphicFramePr>
          <p:nvPr>
            <p:extLst>
              <p:ext uri="{D42A27DB-BD31-4B8C-83A1-F6EECF244321}">
                <p14:modId xmlns:p14="http://schemas.microsoft.com/office/powerpoint/2010/main" val="780828136"/>
              </p:ext>
            </p:extLst>
          </p:nvPr>
        </p:nvGraphicFramePr>
        <p:xfrm>
          <a:off x="3685358" y="3318925"/>
          <a:ext cx="8286749" cy="2669100"/>
        </p:xfrm>
        <a:graphic>
          <a:graphicData uri="http://schemas.openxmlformats.org/drawingml/2006/table">
            <a:tbl>
              <a:tblPr firstRow="1">
                <a:tableStyleId>{073A0DAA-6AF3-43AB-8588-CEC1D06C72B9}</a:tableStyleId>
              </a:tblPr>
              <a:tblGrid>
                <a:gridCol w="1544851"/>
                <a:gridCol w="6741898"/>
              </a:tblGrid>
              <a:tr h="190650">
                <a:tc>
                  <a:txBody>
                    <a:bodyPr/>
                    <a:lstStyle/>
                    <a:p>
                      <a:pPr algn="ctr" fontAlgn="b"/>
                      <a:r>
                        <a:rPr lang="es-CL" sz="1200" u="none" strike="noStrike" dirty="0" err="1">
                          <a:effectLst/>
                        </a:rPr>
                        <a:t>ut_ms</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s-CL" sz="1200" u="none" strike="noStrike" dirty="0" err="1">
                          <a:effectLst/>
                        </a:rPr>
                        <a:t>description</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190650">
                <a:tc>
                  <a:txBody>
                    <a:bodyPr/>
                    <a:lstStyle/>
                    <a:p>
                      <a:pPr algn="ctr" fontAlgn="b"/>
                      <a:r>
                        <a:rPr lang="es-CL" sz="1200" u="none" strike="noStrike" dirty="0" smtClean="0">
                          <a:effectLst/>
                        </a:rPr>
                        <a:t>1,219,364,253,000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MLG_LOS_05_/_RTLT_02373</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1,219,364,356,000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NNO_AOS_00_/_RTLT_02373</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1,219,365,058,000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MLG_LOS_02_/_RTLT_02373</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1,219,365,755,000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NNO_AOS_05_/_RTLT_02373</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1,219,367,159,000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NNO_AOS_10_/_RTLT_02374</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1,219,368,640,000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4000_KM_DESCEND</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1,219,369,280,000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MRB_/_RANGE_06000KM_START</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1,219,369,855,000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OCC_MARS_200KM_START_/_RA_181.68_/_DE_-00.08_/_OMP_(296.35,-46.48)_/_SZA_077</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1,219,369,949,000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OCC_MARS_START_/_RA_181.69_/_DE_-00.08_/_OMP_(299.32,-43.44)_/_SZA_076</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1,219,369,956,000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2000_KM_DESCEND</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1,219,370,016,000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MRB_AOS_00</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1,219,370,500,000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1200_KM_DESCEND</a:t>
                      </a:r>
                      <a:endParaRPr lang="es-CL" sz="1200" b="0" i="0" u="none" strike="noStrike">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tcPr>
                </a:tc>
              </a:tr>
              <a:tr h="190650">
                <a:tc>
                  <a:txBody>
                    <a:bodyPr/>
                    <a:lstStyle/>
                    <a:p>
                      <a:pPr algn="ctr" fontAlgn="b"/>
                      <a:r>
                        <a:rPr lang="es-CL" sz="1200" u="none" strike="noStrike" dirty="0" smtClean="0">
                          <a:effectLst/>
                        </a:rPr>
                        <a:t>1,219,370,632,000 </a:t>
                      </a:r>
                      <a:endParaRPr lang="es-CL" sz="1200" b="0" i="0" u="none" strike="noStrike" dirty="0">
                        <a:solidFill>
                          <a:srgbClr val="000000"/>
                        </a:solidFill>
                        <a:effectLst/>
                        <a:latin typeface="Calibri" panose="020F0502020204030204" pitchFamily="34" charset="0"/>
                      </a:endParaRPr>
                    </a:p>
                  </a:txBody>
                  <a:tcPr marL="4704" marR="4704" marT="4704"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s-CL" sz="1200" u="none" strike="noStrike" dirty="0">
                          <a:effectLst/>
                        </a:rPr>
                        <a:t>MRB_AOS_10</a:t>
                      </a:r>
                      <a:endParaRPr lang="es-CL" sz="1200" b="0" i="0" u="none" strike="noStrike" dirty="0">
                        <a:solidFill>
                          <a:srgbClr val="000000"/>
                        </a:solidFill>
                        <a:effectLst/>
                        <a:latin typeface="Calibri" panose="020F0502020204030204" pitchFamily="34" charset="0"/>
                      </a:endParaRPr>
                    </a:p>
                  </a:txBody>
                  <a:tcPr marL="4704" marR="4704" marT="4704"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7985120" y="5988025"/>
            <a:ext cx="2050433" cy="369332"/>
          </a:xfrm>
          <a:prstGeom prst="rect">
            <a:avLst/>
          </a:prstGeom>
        </p:spPr>
        <p:txBody>
          <a:bodyPr wrap="none">
            <a:spAutoFit/>
          </a:bodyPr>
          <a:lstStyle/>
          <a:p>
            <a:r>
              <a:rPr lang="es-CL" dirty="0" err="1" smtClean="0"/>
              <a:t>Other</a:t>
            </a:r>
            <a:r>
              <a:rPr lang="es-CL" dirty="0" smtClean="0"/>
              <a:t> </a:t>
            </a:r>
            <a:r>
              <a:rPr lang="es-CL" dirty="0" err="1" smtClean="0"/>
              <a:t>Events</a:t>
            </a:r>
            <a:r>
              <a:rPr lang="es-CL" dirty="0" smtClean="0"/>
              <a:t> (EVTF)</a:t>
            </a:r>
            <a:endParaRPr lang="es-CL" dirty="0"/>
          </a:p>
        </p:txBody>
      </p:sp>
      <p:graphicFrame>
        <p:nvGraphicFramePr>
          <p:cNvPr id="9" name="Table 8"/>
          <p:cNvGraphicFramePr>
            <a:graphicFrameLocks noGrp="1"/>
          </p:cNvGraphicFramePr>
          <p:nvPr>
            <p:extLst>
              <p:ext uri="{D42A27DB-BD31-4B8C-83A1-F6EECF244321}">
                <p14:modId xmlns:p14="http://schemas.microsoft.com/office/powerpoint/2010/main" val="196862601"/>
              </p:ext>
            </p:extLst>
          </p:nvPr>
        </p:nvGraphicFramePr>
        <p:xfrm>
          <a:off x="3666685" y="2113802"/>
          <a:ext cx="6368868" cy="777240"/>
        </p:xfrm>
        <a:graphic>
          <a:graphicData uri="http://schemas.openxmlformats.org/drawingml/2006/table">
            <a:tbl>
              <a:tblPr firstRow="1" bandRow="1">
                <a:tableStyleId>{073A0DAA-6AF3-43AB-8588-CEC1D06C72B9}</a:tableStyleId>
              </a:tblPr>
              <a:tblGrid>
                <a:gridCol w="2122956"/>
                <a:gridCol w="2122956"/>
                <a:gridCol w="2122956"/>
              </a:tblGrid>
              <a:tr h="0">
                <a:tc>
                  <a:txBody>
                    <a:bodyPr/>
                    <a:lstStyle/>
                    <a:p>
                      <a:pPr algn="ctr"/>
                      <a:r>
                        <a:rPr lang="es-CL" sz="1100" dirty="0" smtClean="0"/>
                        <a:t>Set</a:t>
                      </a:r>
                      <a:endParaRPr lang="es-CL" sz="11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s-CL" sz="1100" dirty="0" smtClean="0"/>
                        <a:t>Años 1, 2 y 3</a:t>
                      </a:r>
                      <a:endParaRPr lang="es-CL" sz="1100" dirty="0"/>
                    </a:p>
                  </a:txBody>
                  <a:tcPr anchor="ctr">
                    <a:lnT w="12700" cap="flat" cmpd="sng" algn="ctr">
                      <a:solidFill>
                        <a:schemeClr val="tx1"/>
                      </a:solidFill>
                      <a:prstDash val="solid"/>
                      <a:round/>
                      <a:headEnd type="none" w="med" len="med"/>
                      <a:tailEnd type="none" w="med" len="med"/>
                    </a:lnT>
                  </a:tcPr>
                </a:tc>
                <a:tc>
                  <a:txBody>
                    <a:bodyPr/>
                    <a:lstStyle/>
                    <a:p>
                      <a:pPr algn="ctr"/>
                      <a:r>
                        <a:rPr lang="es-CL" sz="1100" dirty="0" smtClean="0"/>
                        <a:t>Año 4</a:t>
                      </a:r>
                      <a:endParaRPr lang="es-CL" sz="11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0">
                <a:tc>
                  <a:txBody>
                    <a:bodyPr/>
                    <a:lstStyle/>
                    <a:p>
                      <a:pPr algn="ctr"/>
                      <a:r>
                        <a:rPr lang="es-CL" sz="1100" dirty="0" smtClean="0"/>
                        <a:t>SAAF,</a:t>
                      </a:r>
                      <a:r>
                        <a:rPr lang="es-CL" sz="1100" baseline="0" dirty="0" smtClean="0"/>
                        <a:t> DMOP, FTL, EVTF, LTDATA</a:t>
                      </a:r>
                      <a:endParaRPr lang="es-CL" sz="1100" dirty="0"/>
                    </a:p>
                  </a:txBody>
                  <a:tcPr anchor="ct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L" sz="1100" dirty="0" smtClean="0"/>
                        <a:t>X</a:t>
                      </a:r>
                    </a:p>
                  </a:txBody>
                  <a:tcPr anchor="ctr"/>
                </a:tc>
                <a:tc>
                  <a:txBody>
                    <a:bodyPr/>
                    <a:lstStyle/>
                    <a:p>
                      <a:pPr algn="ctr"/>
                      <a:r>
                        <a:rPr lang="es-CL" sz="1100" dirty="0" smtClean="0"/>
                        <a:t>X</a:t>
                      </a:r>
                      <a:endParaRPr lang="es-CL" sz="1100" dirty="0"/>
                    </a:p>
                  </a:txBody>
                  <a:tcPr anchor="ctr">
                    <a:lnR w="12700" cap="flat" cmpd="sng" algn="ctr">
                      <a:solidFill>
                        <a:schemeClr val="tx1"/>
                      </a:solidFill>
                      <a:prstDash val="solid"/>
                      <a:round/>
                      <a:headEnd type="none" w="med" len="med"/>
                      <a:tailEnd type="none" w="med" len="med"/>
                    </a:lnR>
                  </a:tcPr>
                </a:tc>
              </a:tr>
              <a:tr h="0">
                <a:tc>
                  <a:txBody>
                    <a:bodyPr/>
                    <a:lstStyle/>
                    <a:p>
                      <a:pPr algn="ctr"/>
                      <a:r>
                        <a:rPr lang="es-CL" sz="1100" dirty="0" err="1" smtClean="0"/>
                        <a:t>Power</a:t>
                      </a:r>
                      <a:r>
                        <a:rPr lang="es-CL" sz="1100" dirty="0" smtClean="0"/>
                        <a:t> </a:t>
                      </a:r>
                      <a:r>
                        <a:rPr lang="es-CL" sz="1100" dirty="0" err="1" smtClean="0"/>
                        <a:t>Circuits</a:t>
                      </a:r>
                      <a:r>
                        <a:rPr lang="es-CL" sz="1100" dirty="0" smtClean="0"/>
                        <a:t> </a:t>
                      </a:r>
                      <a:r>
                        <a:rPr lang="es-CL" sz="1100" dirty="0" err="1" smtClean="0"/>
                        <a:t>Consumption</a:t>
                      </a:r>
                      <a:endParaRPr lang="es-CL" sz="11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s-CL" sz="1100" dirty="0" smtClean="0"/>
                        <a:t>X</a:t>
                      </a:r>
                      <a:endParaRPr lang="es-CL" sz="1100" dirty="0"/>
                    </a:p>
                  </a:txBody>
                  <a:tcPr anchor="ctr">
                    <a:lnB w="12700" cap="flat" cmpd="sng" algn="ctr">
                      <a:solidFill>
                        <a:schemeClr val="tx1"/>
                      </a:solidFill>
                      <a:prstDash val="solid"/>
                      <a:round/>
                      <a:headEnd type="none" w="med" len="med"/>
                      <a:tailEnd type="none" w="med" len="med"/>
                    </a:lnB>
                  </a:tcPr>
                </a:tc>
                <a:tc>
                  <a:txBody>
                    <a:bodyPr/>
                    <a:lstStyle/>
                    <a:p>
                      <a:pPr algn="ctr"/>
                      <a:r>
                        <a:rPr lang="es-CL" sz="1100" dirty="0" smtClean="0"/>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Rectangle 9"/>
          <p:cNvSpPr/>
          <p:nvPr/>
        </p:nvSpPr>
        <p:spPr>
          <a:xfrm>
            <a:off x="916386" y="2040757"/>
            <a:ext cx="2490297" cy="923330"/>
          </a:xfrm>
          <a:prstGeom prst="rect">
            <a:avLst/>
          </a:prstGeom>
        </p:spPr>
        <p:txBody>
          <a:bodyPr wrap="none">
            <a:spAutoFit/>
          </a:bodyPr>
          <a:lstStyle/>
          <a:p>
            <a:pPr algn="r"/>
            <a:r>
              <a:rPr lang="es-CL" b="1" dirty="0" smtClean="0"/>
              <a:t>Datos por año (687d):</a:t>
            </a:r>
          </a:p>
          <a:p>
            <a:pPr algn="r"/>
            <a:r>
              <a:rPr lang="es-CL" dirty="0" smtClean="0"/>
              <a:t>3 Sets de entrenamiento</a:t>
            </a:r>
          </a:p>
          <a:p>
            <a:pPr algn="r"/>
            <a:r>
              <a:rPr lang="es-CL" dirty="0" smtClean="0"/>
              <a:t>1 Set de pruebas</a:t>
            </a:r>
            <a:endParaRPr lang="es-CL" dirty="0"/>
          </a:p>
        </p:txBody>
      </p:sp>
    </p:spTree>
    <p:extLst>
      <p:ext uri="{BB962C8B-B14F-4D97-AF65-F5344CB8AC3E}">
        <p14:creationId xmlns:p14="http://schemas.microsoft.com/office/powerpoint/2010/main" val="282391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Datos: </a:t>
            </a:r>
            <a:r>
              <a:rPr lang="es-CL" sz="3600" dirty="0" smtClean="0"/>
              <a:t>Sol (SAAF)</a:t>
            </a:r>
            <a:endParaRPr lang="es-CL"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633" y="2611327"/>
            <a:ext cx="4307308" cy="2966354"/>
          </a:xfrm>
          <a:prstGeom prst="rect">
            <a:avLst/>
          </a:prstGeom>
          <a:ln>
            <a:solidFill>
              <a:schemeClr val="tx1"/>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1988118"/>
            <a:ext cx="7372350" cy="2106386"/>
          </a:xfrm>
          <a:prstGeom prst="rect">
            <a:avLst/>
          </a:prstGeom>
          <a:ln>
            <a:solidFill>
              <a:schemeClr val="tx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450" y="4363359"/>
            <a:ext cx="7372350" cy="2106386"/>
          </a:xfrm>
          <a:prstGeom prst="rect">
            <a:avLst/>
          </a:prstGeom>
          <a:ln>
            <a:solidFill>
              <a:schemeClr val="tx1"/>
            </a:solidFill>
          </a:ln>
        </p:spPr>
      </p:pic>
    </p:spTree>
    <p:extLst>
      <p:ext uri="{BB962C8B-B14F-4D97-AF65-F5344CB8AC3E}">
        <p14:creationId xmlns:p14="http://schemas.microsoft.com/office/powerpoint/2010/main" val="2540296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s-CL" dirty="0" smtClean="0"/>
              <a:t>Metodología: </a:t>
            </a:r>
          </a:p>
          <a:p>
            <a:pPr lvl="1"/>
            <a:r>
              <a:rPr lang="es-CL" dirty="0" err="1" smtClean="0"/>
              <a:t>Continuous</a:t>
            </a:r>
            <a:r>
              <a:rPr lang="es-CL" dirty="0" smtClean="0"/>
              <a:t> </a:t>
            </a:r>
            <a:r>
              <a:rPr lang="es-CL" dirty="0" err="1" smtClean="0"/>
              <a:t>values</a:t>
            </a:r>
            <a:r>
              <a:rPr lang="es-CL" dirty="0" smtClean="0"/>
              <a:t> </a:t>
            </a:r>
            <a:r>
              <a:rPr lang="es-CL" dirty="0" err="1" smtClean="0"/>
              <a:t>prediction</a:t>
            </a:r>
            <a:r>
              <a:rPr lang="es-CL" dirty="0" smtClean="0"/>
              <a:t>: </a:t>
            </a:r>
            <a:r>
              <a:rPr lang="es-CL" dirty="0" err="1" smtClean="0"/>
              <a:t>Regression</a:t>
            </a:r>
            <a:endParaRPr lang="es-CL" dirty="0" smtClean="0"/>
          </a:p>
          <a:p>
            <a:r>
              <a:rPr lang="es-CL" dirty="0" smtClean="0"/>
              <a:t>Pre-procesamiento de los datos: </a:t>
            </a:r>
          </a:p>
          <a:p>
            <a:pPr lvl="1"/>
            <a:r>
              <a:rPr lang="es-CL" dirty="0" smtClean="0"/>
              <a:t>Identificar y transformar comandos ON/OFF de pulsos a zonas</a:t>
            </a:r>
          </a:p>
          <a:p>
            <a:pPr lvl="1"/>
            <a:r>
              <a:rPr lang="es-CL" dirty="0" smtClean="0"/>
              <a:t>Eliminar ruido de mediciones</a:t>
            </a:r>
          </a:p>
          <a:p>
            <a:pPr lvl="1"/>
            <a:r>
              <a:rPr lang="es-CL" dirty="0" smtClean="0"/>
              <a:t>Alinear comandos con tiempos más cercanos</a:t>
            </a:r>
          </a:p>
          <a:p>
            <a:pPr lvl="1"/>
            <a:r>
              <a:rPr lang="es-CL" dirty="0" smtClean="0"/>
              <a:t>Agregar características: Crecimiento, Varianza</a:t>
            </a:r>
          </a:p>
          <a:p>
            <a:r>
              <a:rPr lang="es-CL" dirty="0" smtClean="0"/>
              <a:t>Asociación: </a:t>
            </a:r>
          </a:p>
          <a:p>
            <a:pPr lvl="1"/>
            <a:r>
              <a:rPr lang="es-CL" dirty="0" smtClean="0"/>
              <a:t>Buscar correlaciones entre circuitos y comandos</a:t>
            </a:r>
          </a:p>
          <a:p>
            <a:r>
              <a:rPr lang="es-CL" dirty="0" smtClean="0"/>
              <a:t>Procesamiento:</a:t>
            </a:r>
          </a:p>
          <a:p>
            <a:pPr lvl="1"/>
            <a:r>
              <a:rPr lang="es-CL" dirty="0" smtClean="0"/>
              <a:t>Entrenamiento por circuitos</a:t>
            </a:r>
          </a:p>
        </p:txBody>
      </p:sp>
      <p:sp>
        <p:nvSpPr>
          <p:cNvPr id="4" name="Title 1"/>
          <p:cNvSpPr>
            <a:spLocks noGrp="1"/>
          </p:cNvSpPr>
          <p:nvPr>
            <p:ph type="title"/>
          </p:nvPr>
        </p:nvSpPr>
        <p:spPr>
          <a:xfrm>
            <a:off x="838200" y="365125"/>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Metodología propuesta</a:t>
            </a:r>
            <a:endParaRPr lang="es-CL" sz="3600" dirty="0"/>
          </a:p>
        </p:txBody>
      </p:sp>
    </p:spTree>
    <p:extLst>
      <p:ext uri="{BB962C8B-B14F-4D97-AF65-F5344CB8AC3E}">
        <p14:creationId xmlns:p14="http://schemas.microsoft.com/office/powerpoint/2010/main" val="2743911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871</Words>
  <Application>Microsoft Office PowerPoint</Application>
  <PresentationFormat>Widescreen</PresentationFormat>
  <Paragraphs>130</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Mars Express Power Challenge</vt:lpstr>
      <vt:lpstr>PowerPoint Presentation</vt:lpstr>
      <vt:lpstr>PowerPoint Presentation</vt:lpstr>
      <vt:lpstr>PowerPoint Presentation</vt:lpstr>
      <vt:lpstr>PowerPoint Presentation</vt:lpstr>
      <vt:lpstr>Mars Express Power Challenge Problema: Predicción del consumo energético del satélite</vt:lpstr>
      <vt:lpstr>Mars Express Power Challenge Datos: Estado (DMOP), Eventos (EVTF)</vt:lpstr>
      <vt:lpstr>Mars Express Power Challenge Datos: Sol (SAAF)</vt:lpstr>
      <vt:lpstr>Mars Express Power Challenge Metodología propuesta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de la Parra</dc:creator>
  <cp:lastModifiedBy>Gabriel de la Parra</cp:lastModifiedBy>
  <cp:revision>23</cp:revision>
  <dcterms:created xsi:type="dcterms:W3CDTF">2016-04-24T06:05:00Z</dcterms:created>
  <dcterms:modified xsi:type="dcterms:W3CDTF">2016-04-24T09:54:38Z</dcterms:modified>
</cp:coreProperties>
</file>